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9" r:id="rId3"/>
    <p:sldId id="261" r:id="rId4"/>
    <p:sldId id="263" r:id="rId5"/>
    <p:sldId id="262" r:id="rId6"/>
    <p:sldId id="265" r:id="rId7"/>
    <p:sldId id="266" r:id="rId8"/>
    <p:sldId id="267" r:id="rId9"/>
    <p:sldId id="268"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12.11.2017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12.11.2017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12.11.2017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12.11.2017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12.11.2017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12.11.2017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12.11.2017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12.11.2017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12.11.2017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12.11.2017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12.11.2017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12.11.2017</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1556792"/>
            <a:ext cx="7175351" cy="3672408"/>
          </a:xfrm>
          <a:noFill/>
          <a:ln>
            <a:noFill/>
          </a:ln>
        </p:spPr>
        <p:txBody>
          <a:bodyPr/>
          <a:lstStyle/>
          <a:p>
            <a:pPr marL="182880" indent="0">
              <a:buNone/>
            </a:pPr>
            <a:r>
              <a:rPr lang="ru-RU" sz="8800"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Times New Roman" pitchFamily="18" charset="0"/>
                <a:cs typeface="Times New Roman" pitchFamily="18" charset="0"/>
              </a:rPr>
              <a:t>Симметрия </a:t>
            </a:r>
            <a:r>
              <a:rPr lang="ru-RU" sz="8800"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Times New Roman" pitchFamily="18" charset="0"/>
                <a:cs typeface="Times New Roman" pitchFamily="18" charset="0"/>
              </a:rPr>
              <a:t>в </a:t>
            </a:r>
            <a:r>
              <a:rPr lang="ru-RU" sz="8800"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Times New Roman" pitchFamily="18" charset="0"/>
                <a:cs typeface="Times New Roman" pitchFamily="18" charset="0"/>
              </a:rPr>
              <a:t>природе.</a:t>
            </a:r>
            <a:endParaRPr lang="ru-RU" sz="8800"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Times New Roman" pitchFamily="18" charset="0"/>
              <a:cs typeface="Times New Roman" pitchFamily="18" charset="0"/>
            </a:endParaRPr>
          </a:p>
        </p:txBody>
      </p:sp>
    </p:spTree>
    <p:extLst>
      <p:ext uri="{BB962C8B-B14F-4D97-AF65-F5344CB8AC3E}">
        <p14:creationId xmlns:p14="http://schemas.microsoft.com/office/powerpoint/2010/main" val="3305121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251520" y="620688"/>
            <a:ext cx="8640960" cy="3096344"/>
          </a:xfrm>
        </p:spPr>
        <p:txBody>
          <a:bodyPr>
            <a:normAutofit/>
          </a:bodyPr>
          <a:lstStyle/>
          <a:p>
            <a:pPr marL="45720" indent="0" algn="r">
              <a:buNone/>
            </a:pPr>
            <a:r>
              <a:rPr lang="ru-RU" sz="2000" dirty="0" smtClean="0">
                <a:solidFill>
                  <a:schemeClr val="tx1"/>
                </a:solidFill>
                <a:latin typeface="Times New Roman" pitchFamily="18" charset="0"/>
                <a:cs typeface="Times New Roman" pitchFamily="18" charset="0"/>
              </a:rPr>
              <a:t>Внимательно </a:t>
            </a:r>
            <a:r>
              <a:rPr lang="ru-RU" sz="2000" dirty="0">
                <a:solidFill>
                  <a:schemeClr val="tx1"/>
                </a:solidFill>
                <a:latin typeface="Times New Roman" pitchFamily="18" charset="0"/>
                <a:cs typeface="Times New Roman" pitchFamily="18" charset="0"/>
              </a:rPr>
              <a:t>приглядевшись к природе, можно увидеть общее даже в самых незначительных вещах и деталях, найти проявления симметрии. Форма листа дерева не является случайной: она строго закономерна. Листок как бы склеен из двух более или менее одинаковых половинок, одна из которых расположена зеркально относительно другой. Симметрия листка упорно повторяется, будь то гусеница, бабочка, жучок и т.п.</a:t>
            </a:r>
          </a:p>
          <a:p>
            <a:endParaRPr lang="ru-RU" dirty="0"/>
          </a:p>
          <a:p>
            <a:endParaRPr lang="ru-RU" dirty="0"/>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608" y="3068960"/>
            <a:ext cx="4283968" cy="2994494"/>
          </a:xfrm>
          <a:prstGeom prst="rect">
            <a:avLst/>
          </a:prstGeom>
        </p:spPr>
      </p:pic>
    </p:spTree>
    <p:extLst>
      <p:ext uri="{BB962C8B-B14F-4D97-AF65-F5344CB8AC3E}">
        <p14:creationId xmlns:p14="http://schemas.microsoft.com/office/powerpoint/2010/main" val="8947916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323528" y="332656"/>
            <a:ext cx="8424936" cy="2592288"/>
          </a:xfrm>
        </p:spPr>
        <p:txBody>
          <a:bodyPr>
            <a:normAutofit/>
          </a:bodyPr>
          <a:lstStyle/>
          <a:p>
            <a:pPr marL="45720" indent="0">
              <a:buNone/>
            </a:pPr>
            <a:r>
              <a:rPr lang="ru-RU" sz="1600" dirty="0">
                <a:solidFill>
                  <a:schemeClr val="tx1"/>
                </a:solidFill>
                <a:latin typeface="Times New Roman" pitchFamily="18" charset="0"/>
                <a:cs typeface="Times New Roman" pitchFamily="18" charset="0"/>
              </a:rPr>
              <a:t>Отражение в плоскости симметрии. Отражение – это наиболее известная и чаще других встречающаяся в природе разновидность симметрии. </a:t>
            </a:r>
            <a:r>
              <a:rPr lang="ru-RU" sz="1600" dirty="0" smtClean="0">
                <a:solidFill>
                  <a:schemeClr val="tx1"/>
                </a:solidFill>
                <a:latin typeface="Times New Roman" pitchFamily="18" charset="0"/>
                <a:cs typeface="Times New Roman" pitchFamily="18" charset="0"/>
              </a:rPr>
              <a:t>Зеркальную </a:t>
            </a:r>
            <a:r>
              <a:rPr lang="ru-RU" sz="1600" dirty="0">
                <a:solidFill>
                  <a:schemeClr val="tx1"/>
                </a:solidFill>
                <a:latin typeface="Times New Roman" pitchFamily="18" charset="0"/>
                <a:cs typeface="Times New Roman" pitchFamily="18" charset="0"/>
              </a:rPr>
              <a:t>симметрию можно обнаружить повсюду: в листьях и цветах растений. Более того, зеркальная симметрия присуща телам почти всех живых существ, и такое совпадение отнюдь не случайно. Зеркальной симметрией обладает все, допускающее разбиение на две зеркально равные половинки. Каждая из половинок служит зеркальным отражением другой, а разделяющая их плоскость называется плоскостью зеркального отражения, или просто зеркальной плоскостью.</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3728" y="2507093"/>
            <a:ext cx="5544616" cy="3586201"/>
          </a:xfrm>
          <a:prstGeom prst="rect">
            <a:avLst/>
          </a:prstGeom>
        </p:spPr>
      </p:pic>
    </p:spTree>
    <p:extLst>
      <p:ext uri="{BB962C8B-B14F-4D97-AF65-F5344CB8AC3E}">
        <p14:creationId xmlns:p14="http://schemas.microsoft.com/office/powerpoint/2010/main" val="5010797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3570142" cy="5760640"/>
          </a:xfrm>
          <a:prstGeom prst="roundRect">
            <a:avLst/>
          </a:prstGeom>
          <a:ln/>
        </p:spPr>
        <p:style>
          <a:lnRef idx="2">
            <a:schemeClr val="dk1"/>
          </a:lnRef>
          <a:fillRef idx="1">
            <a:schemeClr val="lt1"/>
          </a:fillRef>
          <a:effectRef idx="0">
            <a:schemeClr val="dk1"/>
          </a:effectRef>
          <a:fontRef idx="minor">
            <a:schemeClr val="dk1"/>
          </a:fontRef>
        </p:style>
        <p:txBody>
          <a:bodyPr/>
          <a:lstStyle/>
          <a:p>
            <a:pPr marL="0" indent="0" algn="l">
              <a:buNone/>
            </a:pPr>
            <a:r>
              <a:rPr lang="ru-RU" sz="1600" b="0" dirty="0">
                <a:solidFill>
                  <a:schemeClr val="tx1"/>
                </a:solidFill>
                <a:latin typeface="Times New Roman" pitchFamily="18" charset="0"/>
                <a:cs typeface="Times New Roman" pitchFamily="18" charset="0"/>
              </a:rPr>
              <a:t>Поворотная симметрия. Внешний вид узора не изменится, если его повернуть на некоторый угол вокруг оси. Симметрия, возникающая при этом, называется поворотной симметрией. Листья и цветы многих растений обнаруживают радиальную симметрию. Это такая симметрия, при которой лист или цветок, поворачиваясь вокруг оси симметрии, переходит в себя. На </a:t>
            </a:r>
            <a:r>
              <a:rPr lang="ru-RU" sz="1600" b="0" dirty="0">
                <a:solidFill>
                  <a:schemeClr val="tx1"/>
                </a:solidFill>
                <a:effectLst/>
                <a:latin typeface="Times New Roman" pitchFamily="18" charset="0"/>
                <a:cs typeface="Times New Roman" pitchFamily="18" charset="0"/>
              </a:rPr>
              <a:t>поперечных</a:t>
            </a:r>
            <a:r>
              <a:rPr lang="ru-RU" sz="1600" b="0" dirty="0">
                <a:solidFill>
                  <a:schemeClr val="tx1"/>
                </a:solidFill>
                <a:latin typeface="Times New Roman" pitchFamily="18" charset="0"/>
                <a:cs typeface="Times New Roman" pitchFamily="18" charset="0"/>
              </a:rPr>
              <a:t> сечениях тканей, образующих корень или стебель растения, отчетливо бывает видна радиальная симметрия. Соцветия многих цветков также обладают радиальной симметрией.</a:t>
            </a: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5206" y="332656"/>
            <a:ext cx="4187957" cy="3140968"/>
          </a:xfrm>
          <a:prstGeom prst="rect">
            <a:avLst/>
          </a:prstGeo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4008" y="3717032"/>
            <a:ext cx="4032448" cy="3024336"/>
          </a:xfrm>
          <a:prstGeom prst="rect">
            <a:avLst/>
          </a:prstGeom>
        </p:spPr>
      </p:pic>
    </p:spTree>
    <p:extLst>
      <p:ext uri="{BB962C8B-B14F-4D97-AF65-F5344CB8AC3E}">
        <p14:creationId xmlns:p14="http://schemas.microsoft.com/office/powerpoint/2010/main" val="28625571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79512" y="260648"/>
            <a:ext cx="3744416" cy="3240360"/>
          </a:xfrm>
        </p:spPr>
        <p:txBody>
          <a:bodyPr>
            <a:normAutofit fontScale="62500" lnSpcReduction="20000"/>
          </a:bodyPr>
          <a:lstStyle/>
          <a:p>
            <a:pPr marL="45720" indent="0">
              <a:buNone/>
            </a:pPr>
            <a:r>
              <a:rPr lang="ru-RU" sz="2900" dirty="0">
                <a:solidFill>
                  <a:schemeClr val="tx1"/>
                </a:solidFill>
                <a:latin typeface="Times New Roman" pitchFamily="18" charset="0"/>
                <a:cs typeface="Times New Roman" pitchFamily="18" charset="0"/>
              </a:rPr>
              <a:t>Простейший вид симметрии зеркальная (осевая), возникающая при вращении фигуры вокруг оси симметрии.</a:t>
            </a:r>
          </a:p>
          <a:p>
            <a:pPr marL="45720" indent="0">
              <a:buNone/>
            </a:pPr>
            <a:r>
              <a:rPr lang="ru-RU" sz="2900" dirty="0" smtClean="0">
                <a:solidFill>
                  <a:schemeClr val="tx1"/>
                </a:solidFill>
                <a:latin typeface="Times New Roman" pitchFamily="18" charset="0"/>
                <a:cs typeface="Times New Roman" pitchFamily="18" charset="0"/>
              </a:rPr>
              <a:t>В </a:t>
            </a:r>
            <a:r>
              <a:rPr lang="ru-RU" sz="2900" dirty="0">
                <a:solidFill>
                  <a:schemeClr val="tx1"/>
                </a:solidFill>
                <a:latin typeface="Times New Roman" pitchFamily="18" charset="0"/>
                <a:cs typeface="Times New Roman" pitchFamily="18" charset="0"/>
              </a:rPr>
              <a:t>природе зеркальная симметрия характерна для растений и животных, которые произрастают или двигаются параллельно поверхности Земли. Например, крылья и туловище бабочки можно назвать эталоном зеркальной симметрии.</a:t>
            </a:r>
          </a:p>
          <a:p>
            <a:endParaRPr lang="ru-RU" dirty="0">
              <a:solidFill>
                <a:schemeClr val="tx1"/>
              </a:solidFill>
            </a:endParaRPr>
          </a:p>
          <a:p>
            <a:endParaRPr lang="ru-RU" dirty="0">
              <a:solidFill>
                <a:schemeClr val="tx1"/>
              </a:solidFill>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3548675"/>
            <a:ext cx="2828966" cy="2304256"/>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3762" y="4581128"/>
            <a:ext cx="2812468" cy="2016223"/>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1961" y="332656"/>
            <a:ext cx="3568538" cy="2016224"/>
          </a:xfrm>
          <a:prstGeom prst="rect">
            <a:avLst/>
          </a:prstGeom>
        </p:spPr>
      </p:pic>
      <p:sp>
        <p:nvSpPr>
          <p:cNvPr id="7" name="TextBox 6"/>
          <p:cNvSpPr txBox="1"/>
          <p:nvPr/>
        </p:nvSpPr>
        <p:spPr>
          <a:xfrm>
            <a:off x="4967536" y="2500440"/>
            <a:ext cx="4176463" cy="2800767"/>
          </a:xfrm>
          <a:prstGeom prst="rect">
            <a:avLst/>
          </a:prstGeom>
          <a:noFill/>
        </p:spPr>
        <p:txBody>
          <a:bodyPr wrap="square" rtlCol="0">
            <a:spAutoFit/>
          </a:bodyPr>
          <a:lstStyle/>
          <a:p>
            <a:pPr algn="r"/>
            <a:r>
              <a:rPr lang="ru-RU" sz="1600" dirty="0">
                <a:latin typeface="Times New Roman" pitchFamily="18" charset="0"/>
                <a:cs typeface="Times New Roman" pitchFamily="18" charset="0"/>
              </a:rPr>
              <a:t>Осевая симметрия это результат поворота абсолютно одинаковых элементов вокруг общего центра. При этом они могут располагаться под любым углом и с различной частотой. Главное, чтобы элементы вращались вокруг единого центра. В природе, примеры осевой симметрии чаще всего можно найти среди растений и животных, которые растут или перемещаются перпендикулярно к поверхности Земли.</a:t>
            </a:r>
          </a:p>
        </p:txBody>
      </p:sp>
    </p:spTree>
    <p:extLst>
      <p:ext uri="{BB962C8B-B14F-4D97-AF65-F5344CB8AC3E}">
        <p14:creationId xmlns:p14="http://schemas.microsoft.com/office/powerpoint/2010/main" val="36124812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07504" y="188640"/>
            <a:ext cx="6408712" cy="1872208"/>
          </a:xfrm>
        </p:spPr>
        <p:txBody>
          <a:bodyPr>
            <a:normAutofit/>
          </a:bodyPr>
          <a:lstStyle/>
          <a:p>
            <a:pPr marL="45720" indent="0">
              <a:buNone/>
            </a:pPr>
            <a:r>
              <a:rPr lang="ru-RU" sz="1600" dirty="0">
                <a:solidFill>
                  <a:schemeClr val="tx1"/>
                </a:solidFill>
                <a:latin typeface="Times New Roman" pitchFamily="18" charset="0"/>
                <a:cs typeface="Times New Roman" pitchFamily="18" charset="0"/>
              </a:rPr>
              <a:t>Также существует винтовая симметрия</a:t>
            </a:r>
            <a:r>
              <a:rPr lang="ru-RU" sz="1600" dirty="0" smtClean="0">
                <a:solidFill>
                  <a:schemeClr val="tx1"/>
                </a:solidFill>
                <a:latin typeface="Times New Roman" pitchFamily="18" charset="0"/>
                <a:cs typeface="Times New Roman" pitchFamily="18" charset="0"/>
              </a:rPr>
              <a:t>.</a:t>
            </a:r>
            <a:endParaRPr lang="ru-RU" sz="1600" dirty="0">
              <a:solidFill>
                <a:schemeClr val="tx1"/>
              </a:solidFill>
              <a:latin typeface="Times New Roman" pitchFamily="18" charset="0"/>
              <a:cs typeface="Times New Roman" pitchFamily="18" charset="0"/>
            </a:endParaRPr>
          </a:p>
          <a:p>
            <a:pPr marL="45720" indent="0">
              <a:buNone/>
            </a:pPr>
            <a:r>
              <a:rPr lang="ru-RU" sz="1600" dirty="0">
                <a:solidFill>
                  <a:schemeClr val="tx1"/>
                </a:solidFill>
                <a:latin typeface="Times New Roman" pitchFamily="18" charset="0"/>
                <a:cs typeface="Times New Roman" pitchFamily="18" charset="0"/>
              </a:rPr>
              <a:t>Трансляцию можно комбинировать с отражением или поворотом, при этом возникают новые операции симметрии</a:t>
            </a:r>
            <a:r>
              <a:rPr lang="ru-RU" sz="1600" dirty="0" smtClean="0">
                <a:solidFill>
                  <a:schemeClr val="tx1"/>
                </a:solidFill>
                <a:latin typeface="Times New Roman" pitchFamily="18" charset="0"/>
                <a:cs typeface="Times New Roman" pitchFamily="18" charset="0"/>
              </a:rPr>
              <a:t>.</a:t>
            </a:r>
            <a:endParaRPr lang="ru-RU" sz="1600" dirty="0">
              <a:solidFill>
                <a:schemeClr val="tx1"/>
              </a:solidFill>
              <a:latin typeface="Times New Roman" pitchFamily="18" charset="0"/>
              <a:cs typeface="Times New Roman" pitchFamily="18" charset="0"/>
            </a:endParaRPr>
          </a:p>
          <a:p>
            <a:pPr marL="45720" indent="0">
              <a:buNone/>
            </a:pPr>
            <a:r>
              <a:rPr lang="ru-RU" sz="1600" dirty="0">
                <a:solidFill>
                  <a:schemeClr val="tx1"/>
                </a:solidFill>
                <a:latin typeface="Times New Roman" pitchFamily="18" charset="0"/>
                <a:cs typeface="Times New Roman" pitchFamily="18" charset="0"/>
              </a:rPr>
              <a:t>Поворот на определенное число градусов, сопровождаемый трансляцией на расстояние вдоль оси поворота, порождает винтовую симметрию - симметрию винтовой лестницы.</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88224" y="153377"/>
            <a:ext cx="2195736" cy="2069481"/>
          </a:xfrm>
          <a:prstGeom prst="rect">
            <a:avLst/>
          </a:prstGeom>
        </p:spPr>
      </p:pic>
      <p:sp>
        <p:nvSpPr>
          <p:cNvPr id="5" name="TextBox 4"/>
          <p:cNvSpPr txBox="1"/>
          <p:nvPr/>
        </p:nvSpPr>
        <p:spPr>
          <a:xfrm>
            <a:off x="4355976" y="2333685"/>
            <a:ext cx="4572508" cy="3570208"/>
          </a:xfrm>
          <a:prstGeom prst="rect">
            <a:avLst/>
          </a:prstGeom>
          <a:noFill/>
        </p:spPr>
        <p:txBody>
          <a:bodyPr wrap="square" rtlCol="0">
            <a:spAutoFit/>
          </a:bodyPr>
          <a:lstStyle/>
          <a:p>
            <a:pPr algn="r"/>
            <a:r>
              <a:rPr lang="ru-RU" sz="1600" dirty="0">
                <a:latin typeface="Times New Roman" pitchFamily="18" charset="0"/>
                <a:cs typeface="Times New Roman" pitchFamily="18" charset="0"/>
              </a:rPr>
              <a:t>Если рассматривать расположение листьев на ветке дерева мы заметим, что лист отстоит от другого, но и повернут вокруг оси ствола. </a:t>
            </a:r>
          </a:p>
          <a:p>
            <a:pPr algn="r"/>
            <a:endParaRPr lang="ru-RU" sz="1600" dirty="0">
              <a:latin typeface="Times New Roman" pitchFamily="18" charset="0"/>
              <a:cs typeface="Times New Roman" pitchFamily="18" charset="0"/>
            </a:endParaRPr>
          </a:p>
          <a:p>
            <a:pPr algn="r"/>
            <a:r>
              <a:rPr lang="ru-RU" sz="1600" dirty="0">
                <a:latin typeface="Times New Roman" pitchFamily="18" charset="0"/>
                <a:cs typeface="Times New Roman" pitchFamily="18" charset="0"/>
              </a:rPr>
              <a:t>Листья располагаются на стволе по винтовой линии, чтобы не заслонять друг от друга солнечный свет. Головка подсолнечника имеет отростки, расположенные по геометрическим спиралям, раскручивающимся от центра наружу. Самые молодые члены спирали находятся в центре. В таких системах можно заметить два семейства спиралей, раскручивающихся в противоположные стороны и пересекающихся под углами, близкими к прямым</a:t>
            </a:r>
            <a:r>
              <a:rPr lang="ru-RU" dirty="0">
                <a:latin typeface="Times New Roman" pitchFamily="18" charset="0"/>
                <a:cs typeface="Times New Roman" pitchFamily="18" charset="0"/>
              </a:rPr>
              <a:t>.</a:t>
            </a: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2406669"/>
            <a:ext cx="3600400" cy="2700300"/>
          </a:xfrm>
          <a:prstGeom prst="rect">
            <a:avLst/>
          </a:prstGeom>
        </p:spPr>
      </p:pic>
    </p:spTree>
    <p:extLst>
      <p:ext uri="{BB962C8B-B14F-4D97-AF65-F5344CB8AC3E}">
        <p14:creationId xmlns:p14="http://schemas.microsoft.com/office/powerpoint/2010/main" val="9834167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323528" y="1268760"/>
            <a:ext cx="8712968" cy="6120680"/>
          </a:xfrm>
        </p:spPr>
        <p:txBody>
          <a:bodyPr>
            <a:noAutofit/>
          </a:bodyPr>
          <a:lstStyle/>
          <a:p>
            <a:pPr marL="45720" indent="0">
              <a:buNone/>
            </a:pPr>
            <a:r>
              <a:rPr lang="ru-RU" sz="1600" dirty="0">
                <a:solidFill>
                  <a:schemeClr val="tx1"/>
                </a:solidFill>
                <a:latin typeface="Times New Roman" pitchFamily="18" charset="0"/>
                <a:cs typeface="Times New Roman" pitchFamily="18" charset="0"/>
              </a:rPr>
              <a:t>На основании этого можно сформулировать в несколько упрощенном и схематизированном виде (из двух пунктов) общий закон симметрии, ярко и повсеместно проявляющийся в природе</a:t>
            </a:r>
            <a:r>
              <a:rPr lang="ru-RU" sz="1600" dirty="0" smtClean="0">
                <a:solidFill>
                  <a:schemeClr val="tx1"/>
                </a:solidFill>
                <a:latin typeface="Times New Roman" pitchFamily="18" charset="0"/>
                <a:cs typeface="Times New Roman" pitchFamily="18" charset="0"/>
              </a:rPr>
              <a:t>:</a:t>
            </a:r>
            <a:endParaRPr lang="ru-RU" sz="1600" dirty="0">
              <a:solidFill>
                <a:schemeClr val="tx1"/>
              </a:solidFill>
              <a:latin typeface="Times New Roman" pitchFamily="18" charset="0"/>
              <a:cs typeface="Times New Roman" pitchFamily="18" charset="0"/>
            </a:endParaRPr>
          </a:p>
          <a:p>
            <a:pPr marL="45720" indent="0">
              <a:buNone/>
            </a:pPr>
            <a:r>
              <a:rPr lang="ru-RU" sz="1600" b="1" dirty="0">
                <a:solidFill>
                  <a:schemeClr val="tx1"/>
                </a:solidFill>
                <a:latin typeface="Times New Roman" pitchFamily="18" charset="0"/>
                <a:cs typeface="Times New Roman" pitchFamily="18" charset="0"/>
              </a:rPr>
              <a:t>1. Все, что растет или движется по вертикали, т.е. вверх или вниз относительно земной поверхности, подчиняется радиально-лучевой симметрии в виде веера пересекающихся плоскостей симметрии. Листья и цветы многих растений обнаруживают радиальную симметрию. Это такая симметрия, при которой лист или цветок, поворачиваясь вокруг оси симметрии, переходит в себя. На поперечных сечениях тканей, образующих корень или стебель растения, отчетливо бывает видна радиальная симметрия. Соцветия многих цветков также обладают радиальной симметрией</a:t>
            </a:r>
            <a:r>
              <a:rPr lang="ru-RU" sz="1600" b="1" dirty="0" smtClean="0">
                <a:solidFill>
                  <a:schemeClr val="tx1"/>
                </a:solidFill>
                <a:latin typeface="Times New Roman" pitchFamily="18" charset="0"/>
                <a:cs typeface="Times New Roman" pitchFamily="18" charset="0"/>
              </a:rPr>
              <a:t>.</a:t>
            </a:r>
            <a:endParaRPr lang="ru-RU" sz="1600" b="1" dirty="0">
              <a:solidFill>
                <a:schemeClr val="tx1"/>
              </a:solidFill>
              <a:latin typeface="Times New Roman" pitchFamily="18" charset="0"/>
              <a:cs typeface="Times New Roman" pitchFamily="18" charset="0"/>
            </a:endParaRPr>
          </a:p>
          <a:p>
            <a:pPr marL="45720" indent="0">
              <a:buNone/>
            </a:pPr>
            <a:r>
              <a:rPr lang="ru-RU" sz="1600" b="1" dirty="0">
                <a:solidFill>
                  <a:schemeClr val="tx1"/>
                </a:solidFill>
                <a:latin typeface="Times New Roman" pitchFamily="18" charset="0"/>
                <a:cs typeface="Times New Roman" pitchFamily="18" charset="0"/>
              </a:rPr>
              <a:t>2.  Все то, что растет и движется горизонтально или наклонно по отношению к земной поверхности, подчиняется билатеральной симметрии, симметрии листка</a:t>
            </a:r>
            <a:r>
              <a:rPr lang="ru-RU" sz="1600" b="1" dirty="0" smtClean="0">
                <a:solidFill>
                  <a:schemeClr val="tx1"/>
                </a:solidFill>
                <a:latin typeface="Times New Roman" pitchFamily="18" charset="0"/>
                <a:cs typeface="Times New Roman" pitchFamily="18" charset="0"/>
              </a:rPr>
              <a:t>.</a:t>
            </a:r>
            <a:endParaRPr lang="ru-RU" sz="1600" b="1" dirty="0">
              <a:solidFill>
                <a:schemeClr val="tx1"/>
              </a:solidFill>
              <a:latin typeface="Times New Roman" pitchFamily="18" charset="0"/>
              <a:cs typeface="Times New Roman" pitchFamily="18" charset="0"/>
            </a:endParaRPr>
          </a:p>
          <a:p>
            <a:pPr marL="45720" indent="0">
              <a:buNone/>
            </a:pPr>
            <a:endParaRPr lang="ru-RU" sz="1600" dirty="0">
              <a:solidFill>
                <a:schemeClr val="tx1"/>
              </a:solidFill>
              <a:latin typeface="Times New Roman" pitchFamily="18" charset="0"/>
              <a:cs typeface="Times New Roman" pitchFamily="18" charset="0"/>
            </a:endParaRPr>
          </a:p>
          <a:p>
            <a:pPr marL="45720" indent="0">
              <a:buNone/>
            </a:pPr>
            <a:r>
              <a:rPr lang="ru-RU" sz="1600" dirty="0">
                <a:solidFill>
                  <a:schemeClr val="tx1"/>
                </a:solidFill>
                <a:latin typeface="Times New Roman" pitchFamily="18" charset="0"/>
                <a:cs typeface="Times New Roman" pitchFamily="18" charset="0"/>
              </a:rPr>
              <a:t>Симметрия основана на подобии. Она означает такое соотношение между элементами, фигурами, когда они повторяют и уравновешивают друг друга. </a:t>
            </a:r>
          </a:p>
        </p:txBody>
      </p:sp>
    </p:spTree>
    <p:extLst>
      <p:ext uri="{BB962C8B-B14F-4D97-AF65-F5344CB8AC3E}">
        <p14:creationId xmlns:p14="http://schemas.microsoft.com/office/powerpoint/2010/main" val="3581904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251520" y="836712"/>
            <a:ext cx="4968552" cy="3474720"/>
          </a:xfrm>
        </p:spPr>
        <p:txBody>
          <a:bodyPr/>
          <a:lstStyle/>
          <a:p>
            <a:pPr marL="45720" indent="0">
              <a:buNone/>
            </a:pPr>
            <a:r>
              <a:rPr lang="ru-RU" sz="1800" dirty="0">
                <a:solidFill>
                  <a:schemeClr val="tx1"/>
                </a:solidFill>
                <a:latin typeface="Times New Roman" pitchFamily="18" charset="0"/>
                <a:cs typeface="Times New Roman" pitchFamily="18" charset="0"/>
              </a:rPr>
              <a:t>Симметрия подобия.  Еще один тип симметрии - симметрия подобия, связанная с одновременным увеличением или уменьшением подобных частей фигуры и расстояний между ними. Примером такого рода симметрии служит матрешка. Очень широко распространена такая симметрия в живой природе. Ее демонстрируют все растущие организмы.</a:t>
            </a: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6833" y="764704"/>
            <a:ext cx="3327834" cy="4437112"/>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624" y="3587485"/>
            <a:ext cx="3382449" cy="2406419"/>
          </a:xfrm>
          <a:prstGeom prst="rect">
            <a:avLst/>
          </a:prstGeom>
        </p:spPr>
      </p:pic>
    </p:spTree>
    <p:extLst>
      <p:ext uri="{BB962C8B-B14F-4D97-AF65-F5344CB8AC3E}">
        <p14:creationId xmlns:p14="http://schemas.microsoft.com/office/powerpoint/2010/main" val="1602170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395536" y="692696"/>
            <a:ext cx="7848872" cy="5073744"/>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45720" indent="0" algn="ctr">
              <a:buNone/>
            </a:pPr>
            <a:r>
              <a:rPr lang="ru-RU" sz="8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Спасибо  за  внимание!</a:t>
            </a:r>
            <a:endParaRPr lang="ru-RU" sz="8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p:txBody>
      </p:sp>
    </p:spTree>
    <p:extLst>
      <p:ext uri="{BB962C8B-B14F-4D97-AF65-F5344CB8AC3E}">
        <p14:creationId xmlns:p14="http://schemas.microsoft.com/office/powerpoint/2010/main" val="45453650"/>
      </p:ext>
    </p:extLst>
  </p:cSld>
  <p:clrMapOvr>
    <a:masterClrMapping/>
  </p:clrMapOvr>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41</TotalTime>
  <Words>674</Words>
  <Application>Microsoft Office PowerPoint</Application>
  <PresentationFormat>Экран (4:3)</PresentationFormat>
  <Paragraphs>20</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Воздушный поток</vt:lpstr>
      <vt:lpstr>Симметрия в природе.</vt:lpstr>
      <vt:lpstr>Презентация PowerPoint</vt:lpstr>
      <vt:lpstr>Презентация PowerPoint</vt:lpstr>
      <vt:lpstr>Поворотная симметрия. Внешний вид узора не изменится, если его повернуть на некоторый угол вокруг оси. Симметрия, возникающая при этом, называется поворотной симметрией. Листья и цветы многих растений обнаруживают радиальную симметрию. Это такая симметрия, при которой лист или цветок, поворачиваясь вокруг оси симметрии, переходит в себя. На поперечных сечениях тканей, образующих корень или стебель растения, отчетливо бывает видна радиальная симметрия. Соцветия многих цветков также обладают радиальной симметрией.</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Симметрия в природе.</dc:title>
  <dc:creator>Яна</dc:creator>
  <cp:lastModifiedBy>Яна</cp:lastModifiedBy>
  <cp:revision>5</cp:revision>
  <dcterms:created xsi:type="dcterms:W3CDTF">2017-11-12T14:33:26Z</dcterms:created>
  <dcterms:modified xsi:type="dcterms:W3CDTF">2017-11-12T15:25:25Z</dcterms:modified>
</cp:coreProperties>
</file>